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0"/>
  </p:notesMasterIdLst>
  <p:sldIdLst>
    <p:sldId id="358" r:id="rId2"/>
    <p:sldId id="366" r:id="rId3"/>
    <p:sldId id="359" r:id="rId4"/>
    <p:sldId id="376" r:id="rId5"/>
    <p:sldId id="372" r:id="rId6"/>
    <p:sldId id="360" r:id="rId7"/>
    <p:sldId id="410" r:id="rId8"/>
    <p:sldId id="411" r:id="rId9"/>
    <p:sldId id="373" r:id="rId10"/>
    <p:sldId id="361" r:id="rId11"/>
    <p:sldId id="374" r:id="rId12"/>
    <p:sldId id="377" r:id="rId13"/>
    <p:sldId id="375" r:id="rId14"/>
    <p:sldId id="363" r:id="rId15"/>
    <p:sldId id="378" r:id="rId16"/>
    <p:sldId id="371" r:id="rId17"/>
    <p:sldId id="364" r:id="rId18"/>
    <p:sldId id="308" r:id="rId19"/>
  </p:sldIdLst>
  <p:sldSz cx="12192000" cy="6858000"/>
  <p:notesSz cx="6858000" cy="9144000"/>
  <p:custDataLst>
    <p:tags r:id="rId2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375B702-E918-424E-8FBB-6BE0B335F360}">
          <p14:sldIdLst>
            <p14:sldId id="358"/>
            <p14:sldId id="366"/>
            <p14:sldId id="359"/>
            <p14:sldId id="376"/>
            <p14:sldId id="372"/>
            <p14:sldId id="360"/>
            <p14:sldId id="410"/>
            <p14:sldId id="411"/>
            <p14:sldId id="373"/>
            <p14:sldId id="361"/>
            <p14:sldId id="374"/>
            <p14:sldId id="377"/>
            <p14:sldId id="375"/>
            <p14:sldId id="363"/>
            <p14:sldId id="378"/>
            <p14:sldId id="371"/>
            <p14:sldId id="364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0C1"/>
    <a:srgbClr val="D7D8D8"/>
    <a:srgbClr val="E0E2E3"/>
    <a:srgbClr val="C8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91"/>
      </p:cViewPr>
      <p:guideLst>
        <p:guide orient="horz" pos="22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C0E8-234F-4A57-B233-C1F7C4AE6A42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C47BD-014D-4C3A-8176-40BBD0F60D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224465" y="0"/>
            <a:ext cx="69675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A88350-C780-4FB1-AE97-F510730C86BC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D6D1A840-EF38-4BB4-8D8E-D779542843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0D36F01-2D12-47B2-A096-CB16133529CD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9B717777-A018-4341-B712-B71471F8FD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61AFB21-DBA3-481D-8F7B-09C9B17B6691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00FF262C-3761-4C24-872D-544326259E3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CB64265-347A-4A89-84B8-A5D80D7834B9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22241782-DA87-4978-9051-98B99502C9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AFB4C0-FA24-4F4D-A17C-63F7D7E08FB5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5A6C8A3E-0184-4FB7-A8D4-E3A32024770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FF735C5-43AD-4464-852C-402DC6313CA8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243A6D05-960A-4253-9142-2CB4B89AFF8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393B5FD-2CFD-4C17-8CA1-8896FC99F542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6C4FB72-450F-457D-B1A2-F5E1D86344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E0B2FB6-452A-4425-8BD9-2ACAB7243718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FEE5DD97-D3D6-4805-872F-3FD53EF08E8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99501A5-C41B-4B5F-819C-1B487BE05E4C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C5A97971-8DE0-44B2-A0D5-2DC1F1B69BF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D96DB21-153E-4DEE-9473-F53FC02AA951}" type="datetimeFigureOut">
              <a:rPr lang="zh-CN" altLang="en-US"/>
              <a:t>2020/11/22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870F98E7-03C2-4218-8ED6-D5E805875C3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89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55341" y="2209800"/>
            <a:ext cx="6057900" cy="1656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设计与建造概念设计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暨课程报告三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7069" y="4818990"/>
            <a:ext cx="3286477" cy="148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设计与建造二组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刘宇轩 王鹏博 李垚酉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冒惠敏 郭伟祺 白   韬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1256" y="-95752"/>
            <a:ext cx="9718373" cy="704950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0761" y="833438"/>
            <a:ext cx="677108" cy="265393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570C1"/>
                </a:solidFill>
                <a:effectLst/>
                <a:uLnTx/>
                <a:uFillTx/>
                <a:latin typeface="DIN" pitchFamily="50" charset="0"/>
                <a:ea typeface="宋体" panose="02010600030101010101" pitchFamily="2" charset="-122"/>
                <a:cs typeface="+mn-cs"/>
              </a:rPr>
              <a:t>03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570C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形态矩阵表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041508" y="2628824"/>
            <a:ext cx="2108979" cy="1573234"/>
            <a:chOff x="9346874" y="2635742"/>
            <a:chExt cx="2108979" cy="1573234"/>
          </a:xfrm>
        </p:grpSpPr>
        <p:sp>
          <p:nvSpPr>
            <p:cNvPr id="13" name="Content Placeholder 2"/>
            <p:cNvSpPr txBox="1"/>
            <p:nvPr/>
          </p:nvSpPr>
          <p:spPr>
            <a:xfrm>
              <a:off x="9346874" y="3475551"/>
              <a:ext cx="2108979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概念方案草图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SKETCH AND DRAWINGS</a:t>
              </a: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10055289" y="2635742"/>
              <a:ext cx="692151" cy="690562"/>
            </a:xfrm>
            <a:custGeom>
              <a:avLst/>
              <a:gdLst>
                <a:gd name="T0" fmla="*/ 2147483647 w 316"/>
                <a:gd name="T1" fmla="*/ 2147483647 h 316"/>
                <a:gd name="T2" fmla="*/ 2147483647 w 316"/>
                <a:gd name="T3" fmla="*/ 2147483647 h 316"/>
                <a:gd name="T4" fmla="*/ 2147483647 w 316"/>
                <a:gd name="T5" fmla="*/ 2147483647 h 316"/>
                <a:gd name="T6" fmla="*/ 2147483647 w 316"/>
                <a:gd name="T7" fmla="*/ 2147483647 h 316"/>
                <a:gd name="T8" fmla="*/ 0 w 316"/>
                <a:gd name="T9" fmla="*/ 2147483647 h 316"/>
                <a:gd name="T10" fmla="*/ 2147483647 w 316"/>
                <a:gd name="T11" fmla="*/ 2147483647 h 316"/>
                <a:gd name="T12" fmla="*/ 2147483647 w 316"/>
                <a:gd name="T13" fmla="*/ 2147483647 h 316"/>
                <a:gd name="T14" fmla="*/ 2147483647 w 316"/>
                <a:gd name="T15" fmla="*/ 2147483647 h 316"/>
                <a:gd name="T16" fmla="*/ 2147483647 w 316"/>
                <a:gd name="T17" fmla="*/ 2147483647 h 316"/>
                <a:gd name="T18" fmla="*/ 2147483647 w 316"/>
                <a:gd name="T19" fmla="*/ 2147483647 h 316"/>
                <a:gd name="T20" fmla="*/ 2147483647 w 316"/>
                <a:gd name="T21" fmla="*/ 2147483647 h 316"/>
                <a:gd name="T22" fmla="*/ 2147483647 w 316"/>
                <a:gd name="T23" fmla="*/ 2147483647 h 316"/>
                <a:gd name="T24" fmla="*/ 2147483647 w 316"/>
                <a:gd name="T25" fmla="*/ 2147483647 h 316"/>
                <a:gd name="T26" fmla="*/ 2147483647 w 316"/>
                <a:gd name="T27" fmla="*/ 2147483647 h 316"/>
                <a:gd name="T28" fmla="*/ 2147483647 w 316"/>
                <a:gd name="T29" fmla="*/ 2147483647 h 316"/>
                <a:gd name="T30" fmla="*/ 2147483647 w 316"/>
                <a:gd name="T31" fmla="*/ 2147483647 h 316"/>
                <a:gd name="T32" fmla="*/ 2147483647 w 316"/>
                <a:gd name="T33" fmla="*/ 2147483647 h 316"/>
                <a:gd name="T34" fmla="*/ 2147483647 w 316"/>
                <a:gd name="T35" fmla="*/ 2147483647 h 3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16"/>
                <a:gd name="T55" fmla="*/ 0 h 316"/>
                <a:gd name="T56" fmla="*/ 316 w 316"/>
                <a:gd name="T57" fmla="*/ 316 h 3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2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30" name="文本框 17"/>
          <p:cNvSpPr txBox="1">
            <a:spLocks noChangeArrowheads="1"/>
          </p:cNvSpPr>
          <p:nvPr/>
        </p:nvSpPr>
        <p:spPr bwMode="auto">
          <a:xfrm>
            <a:off x="19051" y="122239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   </a:t>
            </a:r>
            <a:r>
              <a:rPr lang="zh-CN" altLang="en-US" sz="30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概念方案实现草图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21673" y="985939"/>
            <a:ext cx="486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驱动装置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1" y="1726530"/>
            <a:ext cx="5202868" cy="4412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73861" y="1009651"/>
            <a:ext cx="2796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投放装置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68" y="1726528"/>
            <a:ext cx="5433157" cy="441235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187949" y="2582861"/>
            <a:ext cx="1816100" cy="1692277"/>
            <a:chOff x="3863728" y="2511422"/>
            <a:chExt cx="1816100" cy="1692277"/>
          </a:xfrm>
        </p:grpSpPr>
        <p:sp>
          <p:nvSpPr>
            <p:cNvPr id="19" name="Content Placeholder 2"/>
            <p:cNvSpPr txBox="1"/>
            <p:nvPr/>
          </p:nvSpPr>
          <p:spPr>
            <a:xfrm>
              <a:off x="3863728" y="3470274"/>
              <a:ext cx="1816100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评分矩阵表</a:t>
              </a: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MATRIX TABLE</a:t>
              </a: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4187579" y="2511422"/>
              <a:ext cx="1166812" cy="711200"/>
            </a:xfrm>
            <a:custGeom>
              <a:avLst/>
              <a:gdLst>
                <a:gd name="T0" fmla="*/ 2147483647 w 400"/>
                <a:gd name="T1" fmla="*/ 2147483647 h 244"/>
                <a:gd name="T2" fmla="*/ 2147483647 w 400"/>
                <a:gd name="T3" fmla="*/ 2147483647 h 244"/>
                <a:gd name="T4" fmla="*/ 0 w 400"/>
                <a:gd name="T5" fmla="*/ 2147483647 h 244"/>
                <a:gd name="T6" fmla="*/ 2147483647 w 400"/>
                <a:gd name="T7" fmla="*/ 2147483647 h 244"/>
                <a:gd name="T8" fmla="*/ 2147483647 w 400"/>
                <a:gd name="T9" fmla="*/ 2147483647 h 244"/>
                <a:gd name="T10" fmla="*/ 2147483647 w 400"/>
                <a:gd name="T11" fmla="*/ 2147483647 h 244"/>
                <a:gd name="T12" fmla="*/ 2147483647 w 400"/>
                <a:gd name="T13" fmla="*/ 2147483647 h 244"/>
                <a:gd name="T14" fmla="*/ 2147483647 w 400"/>
                <a:gd name="T15" fmla="*/ 2147483647 h 244"/>
                <a:gd name="T16" fmla="*/ 2147483647 w 400"/>
                <a:gd name="T17" fmla="*/ 2147483647 h 244"/>
                <a:gd name="T18" fmla="*/ 2147483647 w 400"/>
                <a:gd name="T19" fmla="*/ 2147483647 h 244"/>
                <a:gd name="T20" fmla="*/ 2147483647 w 400"/>
                <a:gd name="T21" fmla="*/ 2147483647 h 244"/>
                <a:gd name="T22" fmla="*/ 2147483647 w 400"/>
                <a:gd name="T23" fmla="*/ 2147483647 h 244"/>
                <a:gd name="T24" fmla="*/ 2147483647 w 400"/>
                <a:gd name="T25" fmla="*/ 2147483647 h 244"/>
                <a:gd name="T26" fmla="*/ 2147483647 w 400"/>
                <a:gd name="T27" fmla="*/ 2147483647 h 244"/>
                <a:gd name="T28" fmla="*/ 2147483647 w 400"/>
                <a:gd name="T29" fmla="*/ 2147483647 h 244"/>
                <a:gd name="T30" fmla="*/ 2147483647 w 400"/>
                <a:gd name="T31" fmla="*/ 2147483647 h 244"/>
                <a:gd name="T32" fmla="*/ 2147483647 w 400"/>
                <a:gd name="T33" fmla="*/ 2147483647 h 244"/>
                <a:gd name="T34" fmla="*/ 2147483647 w 400"/>
                <a:gd name="T35" fmla="*/ 2147483647 h 2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0"/>
                <a:gd name="T55" fmla="*/ 0 h 244"/>
                <a:gd name="T56" fmla="*/ 400 w 400"/>
                <a:gd name="T57" fmla="*/ 244 h 2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15310" y="0"/>
          <a:ext cx="11594152" cy="6624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4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31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313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31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313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122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76023">
                <a:tc gridSpan="16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智能物流小车概念评分矩阵表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23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选择标准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33350"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权</a:t>
                      </a:r>
                    </a:p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重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产品概念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2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驱动模式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放置物块模式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2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四驱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前驱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后驱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旋转漏下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旋转滚下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机械臂放置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精准敲打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04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设计难易度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02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步骤难易度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10%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204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设计的可读性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5%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02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计量的精度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04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操作的难易度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0.75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204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资金节约的难易度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1.0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1.0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1.0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1.0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0.75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204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实施精准度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0.75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0.75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2043">
                <a:tc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不出错难易度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0.75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023"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总分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3.65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3.95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3.65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2.8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023"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排序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6023"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是否继续开发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否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否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是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是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855275" y="2081054"/>
          <a:ext cx="6481449" cy="3840480"/>
        </p:xfrm>
        <a:graphic>
          <a:graphicData uri="http://schemas.openxmlformats.org/drawingml/2006/table">
            <a:tbl>
              <a:tblPr firstRow="1" firstCol="1" bandRow="1"/>
              <a:tblGrid>
                <a:gridCol w="1013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1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019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019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019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240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0">
                <a:tc gridSpan="16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050" kern="100">
                          <a:effectLst/>
                        </a:rPr>
                        <a:t>智能物流小车概念评分矩阵表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zh-CN" sz="1050" kern="100">
                          <a:effectLst/>
                        </a:rPr>
                        <a:t>选择标准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indent="133350" algn="just"/>
                      <a:r>
                        <a:rPr lang="zh-CN" sz="1050" kern="100">
                          <a:effectLst/>
                        </a:rPr>
                        <a:t>权</a:t>
                      </a:r>
                    </a:p>
                    <a:p>
                      <a:pPr algn="ctr"/>
                      <a:r>
                        <a:rPr lang="zh-CN" sz="1050" kern="100">
                          <a:effectLst/>
                        </a:rPr>
                        <a:t>重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gridSpan="1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050" kern="100">
                          <a:effectLst/>
                        </a:rPr>
                        <a:t>产品概念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驱动模式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8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放置物块模式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四驱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前驱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后驱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旋转漏下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旋转滚下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900" kern="100">
                          <a:effectLst/>
                        </a:rPr>
                        <a:t>机械臂放置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精准敲打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评分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加权分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设计难易度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5%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0.15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0.1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0.15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步骤难易度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10%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设计的可读性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5%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0.15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0.15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0.1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0.15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计量的精度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10%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操作的难易度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15%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0.75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资金节约的难易度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25%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1.0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1.0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1.0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1.0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0.25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0.75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实施精准度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15%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0.75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0.45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0.75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不出错难易度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15%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0.15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0.75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0.6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050" kern="100">
                          <a:effectLst/>
                        </a:rPr>
                        <a:t>总分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3.1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3.45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3.65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3.95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3.65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2.8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3.4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050" kern="100">
                          <a:effectLst/>
                        </a:rPr>
                        <a:t>排序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050" kern="100">
                          <a:effectLst/>
                        </a:rPr>
                        <a:t>是否继续开发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just"/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408563" y="0"/>
          <a:ext cx="11274349" cy="6722787"/>
        </p:xfrm>
        <a:graphic>
          <a:graphicData uri="http://schemas.openxmlformats.org/drawingml/2006/table">
            <a:tbl>
              <a:tblPr firstRow="1" firstCol="1" bandRow="1"/>
              <a:tblGrid>
                <a:gridCol w="173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46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46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46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6329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462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0411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42817">
                <a:tc gridSpan="17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智能物流小车概念评分矩阵表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17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选择标准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33350"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权</a:t>
                      </a:r>
                    </a:p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重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gridSpan="1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产品概念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供电方式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车体设计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传感器位置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4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交流电直流稳压处理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蓄电池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干电池组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轮式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履带式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前面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后面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45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评分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加权分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设计难易度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步骤难易度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设计的可读性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5%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计量的精度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操作的难易度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0.75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资金节约的难易度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1.0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1.0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1.0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1.0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0.75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5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实施精准度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0.75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56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不出错难易度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15%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0.75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0.6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81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总分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3.0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3.35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3.75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3.75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3.35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3.5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81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排序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en-US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81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是否继续开发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否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否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是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是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否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否</a:t>
                      </a:r>
                      <a:endParaRPr lang="zh-CN" sz="18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/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是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168899" y="2628824"/>
            <a:ext cx="1854200" cy="1600351"/>
            <a:chOff x="9474265" y="2635742"/>
            <a:chExt cx="1854200" cy="1600351"/>
          </a:xfrm>
        </p:grpSpPr>
        <p:sp>
          <p:nvSpPr>
            <p:cNvPr id="13" name="Content Placeholder 2"/>
            <p:cNvSpPr txBox="1"/>
            <p:nvPr/>
          </p:nvSpPr>
          <p:spPr>
            <a:xfrm>
              <a:off x="9474265" y="3502668"/>
              <a:ext cx="1854200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MEETING MINUTES</a:t>
              </a: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10055289" y="2635742"/>
              <a:ext cx="692151" cy="690562"/>
            </a:xfrm>
            <a:custGeom>
              <a:avLst/>
              <a:gdLst>
                <a:gd name="T0" fmla="*/ 2147483647 w 316"/>
                <a:gd name="T1" fmla="*/ 2147483647 h 316"/>
                <a:gd name="T2" fmla="*/ 2147483647 w 316"/>
                <a:gd name="T3" fmla="*/ 2147483647 h 316"/>
                <a:gd name="T4" fmla="*/ 2147483647 w 316"/>
                <a:gd name="T5" fmla="*/ 2147483647 h 316"/>
                <a:gd name="T6" fmla="*/ 2147483647 w 316"/>
                <a:gd name="T7" fmla="*/ 2147483647 h 316"/>
                <a:gd name="T8" fmla="*/ 0 w 316"/>
                <a:gd name="T9" fmla="*/ 2147483647 h 316"/>
                <a:gd name="T10" fmla="*/ 2147483647 w 316"/>
                <a:gd name="T11" fmla="*/ 2147483647 h 316"/>
                <a:gd name="T12" fmla="*/ 2147483647 w 316"/>
                <a:gd name="T13" fmla="*/ 2147483647 h 316"/>
                <a:gd name="T14" fmla="*/ 2147483647 w 316"/>
                <a:gd name="T15" fmla="*/ 2147483647 h 316"/>
                <a:gd name="T16" fmla="*/ 2147483647 w 316"/>
                <a:gd name="T17" fmla="*/ 2147483647 h 316"/>
                <a:gd name="T18" fmla="*/ 2147483647 w 316"/>
                <a:gd name="T19" fmla="*/ 2147483647 h 316"/>
                <a:gd name="T20" fmla="*/ 2147483647 w 316"/>
                <a:gd name="T21" fmla="*/ 2147483647 h 316"/>
                <a:gd name="T22" fmla="*/ 2147483647 w 316"/>
                <a:gd name="T23" fmla="*/ 2147483647 h 316"/>
                <a:gd name="T24" fmla="*/ 2147483647 w 316"/>
                <a:gd name="T25" fmla="*/ 2147483647 h 316"/>
                <a:gd name="T26" fmla="*/ 2147483647 w 316"/>
                <a:gd name="T27" fmla="*/ 2147483647 h 316"/>
                <a:gd name="T28" fmla="*/ 2147483647 w 316"/>
                <a:gd name="T29" fmla="*/ 2147483647 h 316"/>
                <a:gd name="T30" fmla="*/ 2147483647 w 316"/>
                <a:gd name="T31" fmla="*/ 2147483647 h 316"/>
                <a:gd name="T32" fmla="*/ 2147483647 w 316"/>
                <a:gd name="T33" fmla="*/ 2147483647 h 316"/>
                <a:gd name="T34" fmla="*/ 2147483647 w 316"/>
                <a:gd name="T35" fmla="*/ 2147483647 h 3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16"/>
                <a:gd name="T55" fmla="*/ 0 h 316"/>
                <a:gd name="T56" fmla="*/ 316 w 316"/>
                <a:gd name="T57" fmla="*/ 316 h 3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065" y="1845456"/>
            <a:ext cx="2674935" cy="3797312"/>
          </a:xfrm>
          <a:prstGeom prst="rect">
            <a:avLst/>
          </a:prstGeom>
        </p:spPr>
      </p:pic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0" y="416719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06   </a:t>
            </a:r>
            <a:r>
              <a:rPr lang="zh-CN" altLang="en-US" sz="30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团队建设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64" y="1009651"/>
            <a:ext cx="6807200" cy="5105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8CDB"/>
              </a:clrFrom>
              <a:clrTo>
                <a:srgbClr val="008C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3462781"/>
            <a:ext cx="1817689" cy="26522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64757" y="3786809"/>
            <a:ext cx="6222791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DIN" pitchFamily="50" charset="0"/>
              </a:rPr>
              <a:t>THANK FOR LISTENING</a:t>
            </a:r>
            <a:endParaRPr lang="zh-CN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DIN" pitchFamily="50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7390" y="1973263"/>
            <a:ext cx="4713287" cy="1446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041508" y="2628824"/>
            <a:ext cx="2108979" cy="1573234"/>
            <a:chOff x="9346874" y="2635742"/>
            <a:chExt cx="2108979" cy="1573234"/>
          </a:xfrm>
        </p:grpSpPr>
        <p:sp>
          <p:nvSpPr>
            <p:cNvPr id="13" name="Content Placeholder 2"/>
            <p:cNvSpPr txBox="1"/>
            <p:nvPr/>
          </p:nvSpPr>
          <p:spPr>
            <a:xfrm>
              <a:off x="9346874" y="3475551"/>
              <a:ext cx="2108979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草图与工程图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SKETCH AND DRAWINGS</a:t>
              </a: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10055289" y="2635742"/>
              <a:ext cx="692151" cy="690562"/>
            </a:xfrm>
            <a:custGeom>
              <a:avLst/>
              <a:gdLst>
                <a:gd name="T0" fmla="*/ 2147483647 w 316"/>
                <a:gd name="T1" fmla="*/ 2147483647 h 316"/>
                <a:gd name="T2" fmla="*/ 2147483647 w 316"/>
                <a:gd name="T3" fmla="*/ 2147483647 h 316"/>
                <a:gd name="T4" fmla="*/ 2147483647 w 316"/>
                <a:gd name="T5" fmla="*/ 2147483647 h 316"/>
                <a:gd name="T6" fmla="*/ 2147483647 w 316"/>
                <a:gd name="T7" fmla="*/ 2147483647 h 316"/>
                <a:gd name="T8" fmla="*/ 0 w 316"/>
                <a:gd name="T9" fmla="*/ 2147483647 h 316"/>
                <a:gd name="T10" fmla="*/ 2147483647 w 316"/>
                <a:gd name="T11" fmla="*/ 2147483647 h 316"/>
                <a:gd name="T12" fmla="*/ 2147483647 w 316"/>
                <a:gd name="T13" fmla="*/ 2147483647 h 316"/>
                <a:gd name="T14" fmla="*/ 2147483647 w 316"/>
                <a:gd name="T15" fmla="*/ 2147483647 h 316"/>
                <a:gd name="T16" fmla="*/ 2147483647 w 316"/>
                <a:gd name="T17" fmla="*/ 2147483647 h 316"/>
                <a:gd name="T18" fmla="*/ 2147483647 w 316"/>
                <a:gd name="T19" fmla="*/ 2147483647 h 316"/>
                <a:gd name="T20" fmla="*/ 2147483647 w 316"/>
                <a:gd name="T21" fmla="*/ 2147483647 h 316"/>
                <a:gd name="T22" fmla="*/ 2147483647 w 316"/>
                <a:gd name="T23" fmla="*/ 2147483647 h 316"/>
                <a:gd name="T24" fmla="*/ 2147483647 w 316"/>
                <a:gd name="T25" fmla="*/ 2147483647 h 316"/>
                <a:gd name="T26" fmla="*/ 2147483647 w 316"/>
                <a:gd name="T27" fmla="*/ 2147483647 h 316"/>
                <a:gd name="T28" fmla="*/ 2147483647 w 316"/>
                <a:gd name="T29" fmla="*/ 2147483647 h 316"/>
                <a:gd name="T30" fmla="*/ 2147483647 w 316"/>
                <a:gd name="T31" fmla="*/ 2147483647 h 316"/>
                <a:gd name="T32" fmla="*/ 2147483647 w 316"/>
                <a:gd name="T33" fmla="*/ 2147483647 h 316"/>
                <a:gd name="T34" fmla="*/ 2147483647 w 316"/>
                <a:gd name="T35" fmla="*/ 2147483647 h 3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16"/>
                <a:gd name="T55" fmla="*/ 0 h 316"/>
                <a:gd name="T56" fmla="*/ 316 w 316"/>
                <a:gd name="T57" fmla="*/ 316 h 3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007805">
            <a:off x="5181599" y="342900"/>
            <a:ext cx="5143500" cy="6858000"/>
          </a:xfrm>
          <a:prstGeom prst="rect">
            <a:avLst/>
          </a:prstGeom>
        </p:spPr>
      </p:pic>
      <p:sp>
        <p:nvSpPr>
          <p:cNvPr id="13" name="文本框 17"/>
          <p:cNvSpPr txBox="1">
            <a:spLocks noChangeArrowheads="1"/>
          </p:cNvSpPr>
          <p:nvPr/>
        </p:nvSpPr>
        <p:spPr bwMode="auto">
          <a:xfrm>
            <a:off x="-1346763" y="416719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 01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手绘产品草图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681">
            <a:off x="817169" y="1607379"/>
            <a:ext cx="6737664" cy="42219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72200">
            <a:off x="4922203" y="789190"/>
            <a:ext cx="4459670" cy="5946226"/>
          </a:xfrm>
          <a:prstGeom prst="rect">
            <a:avLst/>
          </a:prstGeom>
          <a:scene3d>
            <a:camera prst="orthographicFront">
              <a:rot lat="0" lon="10800000" rev="10800000"/>
            </a:camera>
            <a:lightRig rig="threePt" dir="t"/>
          </a:scene3d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7073">
            <a:off x="2477752" y="2701987"/>
            <a:ext cx="6427554" cy="40381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97" y="1685450"/>
            <a:ext cx="9526555" cy="5095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图片 21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" r="11028" b="5581"/>
          <a:stretch>
            <a:fillRect/>
          </a:stretch>
        </p:blipFill>
        <p:spPr bwMode="auto">
          <a:xfrm rot="21201487">
            <a:off x="5489380" y="2380477"/>
            <a:ext cx="7820019" cy="4410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1820837" y="416719"/>
            <a:ext cx="41242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 01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手绘产品草图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27875" y="-987912"/>
            <a:ext cx="6470110" cy="862681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10761" y="833438"/>
            <a:ext cx="677108" cy="30643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570C1"/>
                </a:solidFill>
                <a:effectLst/>
                <a:uLnTx/>
                <a:uFillTx/>
                <a:latin typeface="DIN" pitchFamily="50" charset="0"/>
                <a:ea typeface="宋体" panose="02010600030101010101" pitchFamily="2" charset="-122"/>
                <a:cs typeface="+mn-cs"/>
              </a:rPr>
              <a:t>01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570C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手绘产品草图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000506" y="2582861"/>
            <a:ext cx="2216386" cy="1692277"/>
            <a:chOff x="682639" y="2511422"/>
            <a:chExt cx="2216386" cy="1692277"/>
          </a:xfrm>
        </p:grpSpPr>
        <p:sp>
          <p:nvSpPr>
            <p:cNvPr id="14" name="Content Placeholder 2"/>
            <p:cNvSpPr txBox="1"/>
            <p:nvPr/>
          </p:nvSpPr>
          <p:spPr>
            <a:xfrm>
              <a:off x="682639" y="3470274"/>
              <a:ext cx="2216386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功能分解图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FUNCTIONAL DIAGRAM</a:t>
              </a:r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1356600" y="2511422"/>
              <a:ext cx="942975" cy="754062"/>
            </a:xfrm>
            <a:custGeom>
              <a:avLst/>
              <a:gdLst>
                <a:gd name="T0" fmla="*/ 2147483647 w 400"/>
                <a:gd name="T1" fmla="*/ 2147483647 h 320"/>
                <a:gd name="T2" fmla="*/ 2147483647 w 400"/>
                <a:gd name="T3" fmla="*/ 2147483647 h 320"/>
                <a:gd name="T4" fmla="*/ 2147483647 w 400"/>
                <a:gd name="T5" fmla="*/ 2147483647 h 320"/>
                <a:gd name="T6" fmla="*/ 2147483647 w 400"/>
                <a:gd name="T7" fmla="*/ 2147483647 h 320"/>
                <a:gd name="T8" fmla="*/ 2147483647 w 400"/>
                <a:gd name="T9" fmla="*/ 2147483647 h 320"/>
                <a:gd name="T10" fmla="*/ 2147483647 w 400"/>
                <a:gd name="T11" fmla="*/ 2147483647 h 320"/>
                <a:gd name="T12" fmla="*/ 2147483647 w 400"/>
                <a:gd name="T13" fmla="*/ 2147483647 h 320"/>
                <a:gd name="T14" fmla="*/ 2147483647 w 400"/>
                <a:gd name="T15" fmla="*/ 2147483647 h 320"/>
                <a:gd name="T16" fmla="*/ 2147483647 w 400"/>
                <a:gd name="T17" fmla="*/ 2147483647 h 320"/>
                <a:gd name="T18" fmla="*/ 2147483647 w 400"/>
                <a:gd name="T19" fmla="*/ 0 h 320"/>
                <a:gd name="T20" fmla="*/ 2147483647 w 400"/>
                <a:gd name="T21" fmla="*/ 0 h 320"/>
                <a:gd name="T22" fmla="*/ 2147483647 w 400"/>
                <a:gd name="T23" fmla="*/ 2147483647 h 320"/>
                <a:gd name="T24" fmla="*/ 2147483647 w 400"/>
                <a:gd name="T25" fmla="*/ 2147483647 h 320"/>
                <a:gd name="T26" fmla="*/ 2147483647 w 400"/>
                <a:gd name="T27" fmla="*/ 2147483647 h 320"/>
                <a:gd name="T28" fmla="*/ 2147483647 w 400"/>
                <a:gd name="T29" fmla="*/ 2147483647 h 320"/>
                <a:gd name="T30" fmla="*/ 0 w 400"/>
                <a:gd name="T31" fmla="*/ 2147483647 h 320"/>
                <a:gd name="T32" fmla="*/ 0 w 400"/>
                <a:gd name="T33" fmla="*/ 2147483647 h 320"/>
                <a:gd name="T34" fmla="*/ 2147483647 w 400"/>
                <a:gd name="T35" fmla="*/ 2147483647 h 320"/>
                <a:gd name="T36" fmla="*/ 2147483647 w 400"/>
                <a:gd name="T37" fmla="*/ 2147483647 h 320"/>
                <a:gd name="T38" fmla="*/ 2147483647 w 400"/>
                <a:gd name="T39" fmla="*/ 2147483647 h 320"/>
                <a:gd name="T40" fmla="*/ 2147483647 w 400"/>
                <a:gd name="T41" fmla="*/ 2147483647 h 320"/>
                <a:gd name="T42" fmla="*/ 2147483647 w 400"/>
                <a:gd name="T43" fmla="*/ 2147483647 h 320"/>
                <a:gd name="T44" fmla="*/ 2147483647 w 400"/>
                <a:gd name="T45" fmla="*/ 2147483647 h 320"/>
                <a:gd name="T46" fmla="*/ 2147483647 w 400"/>
                <a:gd name="T47" fmla="*/ 2147483647 h 320"/>
                <a:gd name="T48" fmla="*/ 2147483647 w 400"/>
                <a:gd name="T49" fmla="*/ 2147483647 h 320"/>
                <a:gd name="T50" fmla="*/ 2147483647 w 400"/>
                <a:gd name="T51" fmla="*/ 2147483647 h 320"/>
                <a:gd name="T52" fmla="*/ 2147483647 w 400"/>
                <a:gd name="T53" fmla="*/ 2147483647 h 320"/>
                <a:gd name="T54" fmla="*/ 2147483647 w 400"/>
                <a:gd name="T55" fmla="*/ 2147483647 h 320"/>
                <a:gd name="T56" fmla="*/ 2147483647 w 400"/>
                <a:gd name="T57" fmla="*/ 2147483647 h 320"/>
                <a:gd name="T58" fmla="*/ 2147483647 w 400"/>
                <a:gd name="T59" fmla="*/ 2147483647 h 320"/>
                <a:gd name="T60" fmla="*/ 2147483647 w 400"/>
                <a:gd name="T61" fmla="*/ 2147483647 h 320"/>
                <a:gd name="T62" fmla="*/ 2147483647 w 400"/>
                <a:gd name="T63" fmla="*/ 2147483647 h 3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320"/>
                <a:gd name="T98" fmla="*/ 400 w 400"/>
                <a:gd name="T99" fmla="*/ 320 h 3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320">
                  <a:moveTo>
                    <a:pt x="200" y="120"/>
                  </a:moveTo>
                  <a:cubicBezTo>
                    <a:pt x="167" y="120"/>
                    <a:pt x="140" y="147"/>
                    <a:pt x="140" y="180"/>
                  </a:cubicBezTo>
                  <a:cubicBezTo>
                    <a:pt x="140" y="213"/>
                    <a:pt x="167" y="240"/>
                    <a:pt x="200" y="240"/>
                  </a:cubicBezTo>
                  <a:cubicBezTo>
                    <a:pt x="233" y="240"/>
                    <a:pt x="260" y="213"/>
                    <a:pt x="260" y="180"/>
                  </a:cubicBezTo>
                  <a:cubicBezTo>
                    <a:pt x="260" y="147"/>
                    <a:pt x="233" y="120"/>
                    <a:pt x="200" y="120"/>
                  </a:cubicBezTo>
                  <a:close/>
                  <a:moveTo>
                    <a:pt x="360" y="60"/>
                  </a:moveTo>
                  <a:cubicBezTo>
                    <a:pt x="312" y="60"/>
                    <a:pt x="312" y="60"/>
                    <a:pt x="312" y="60"/>
                  </a:cubicBezTo>
                  <a:cubicBezTo>
                    <a:pt x="305" y="60"/>
                    <a:pt x="298" y="55"/>
                    <a:pt x="296" y="49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1" y="5"/>
                    <a:pt x="274" y="0"/>
                    <a:pt x="2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0"/>
                    <a:pt x="118" y="5"/>
                    <a:pt x="116" y="1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55"/>
                    <a:pt x="94" y="60"/>
                    <a:pt x="88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18" y="60"/>
                    <a:pt x="0" y="78"/>
                    <a:pt x="0" y="10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2"/>
                    <a:pt x="18" y="320"/>
                    <a:pt x="40" y="320"/>
                  </a:cubicBezTo>
                  <a:cubicBezTo>
                    <a:pt x="360" y="320"/>
                    <a:pt x="360" y="320"/>
                    <a:pt x="360" y="320"/>
                  </a:cubicBezTo>
                  <a:cubicBezTo>
                    <a:pt x="382" y="320"/>
                    <a:pt x="400" y="302"/>
                    <a:pt x="400" y="280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78"/>
                    <a:pt x="382" y="60"/>
                    <a:pt x="360" y="60"/>
                  </a:cubicBezTo>
                  <a:close/>
                  <a:moveTo>
                    <a:pt x="200" y="280"/>
                  </a:moveTo>
                  <a:cubicBezTo>
                    <a:pt x="145" y="280"/>
                    <a:pt x="100" y="235"/>
                    <a:pt x="100" y="180"/>
                  </a:cubicBezTo>
                  <a:cubicBezTo>
                    <a:pt x="100" y="125"/>
                    <a:pt x="145" y="80"/>
                    <a:pt x="200" y="80"/>
                  </a:cubicBezTo>
                  <a:cubicBezTo>
                    <a:pt x="255" y="80"/>
                    <a:pt x="300" y="125"/>
                    <a:pt x="300" y="180"/>
                  </a:cubicBezTo>
                  <a:cubicBezTo>
                    <a:pt x="300" y="235"/>
                    <a:pt x="255" y="280"/>
                    <a:pt x="200" y="280"/>
                  </a:cubicBezTo>
                  <a:close/>
                  <a:moveTo>
                    <a:pt x="346" y="128"/>
                  </a:moveTo>
                  <a:cubicBezTo>
                    <a:pt x="338" y="128"/>
                    <a:pt x="332" y="122"/>
                    <a:pt x="332" y="114"/>
                  </a:cubicBezTo>
                  <a:cubicBezTo>
                    <a:pt x="332" y="106"/>
                    <a:pt x="338" y="100"/>
                    <a:pt x="346" y="100"/>
                  </a:cubicBezTo>
                  <a:cubicBezTo>
                    <a:pt x="354" y="100"/>
                    <a:pt x="360" y="106"/>
                    <a:pt x="360" y="114"/>
                  </a:cubicBezTo>
                  <a:cubicBezTo>
                    <a:pt x="360" y="122"/>
                    <a:pt x="354" y="128"/>
                    <a:pt x="346" y="12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10761" y="833438"/>
            <a:ext cx="677108" cy="265393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570C1"/>
                </a:solidFill>
                <a:effectLst/>
                <a:uLnTx/>
                <a:uFillTx/>
                <a:latin typeface="DIN" pitchFamily="50" charset="0"/>
                <a:ea typeface="宋体" panose="02010600030101010101" pitchFamily="2" charset="-122"/>
                <a:cs typeface="+mn-cs"/>
              </a:rPr>
              <a:t>02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570C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功能分解图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C:/Users/86180/AppData/Local/Temp/picturecompress_20201122141133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0" y="685800"/>
            <a:ext cx="3766820" cy="509270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030" y="499110"/>
            <a:ext cx="3322955" cy="3322955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0" name="直接箭头连接符 9"/>
          <p:cNvCxnSpPr/>
          <p:nvPr/>
        </p:nvCxnSpPr>
        <p:spPr>
          <a:xfrm flipV="1">
            <a:off x="4829810" y="2354580"/>
            <a:ext cx="1361440" cy="82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191250" y="2094230"/>
            <a:ext cx="272415" cy="528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电源</a:t>
            </a:r>
          </a:p>
        </p:txBody>
      </p:sp>
      <p:sp>
        <p:nvSpPr>
          <p:cNvPr id="12" name="矩形 11"/>
          <p:cNvSpPr/>
          <p:nvPr/>
        </p:nvSpPr>
        <p:spPr>
          <a:xfrm>
            <a:off x="6463665" y="4464050"/>
            <a:ext cx="272415" cy="528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电机</a:t>
            </a:r>
          </a:p>
        </p:txBody>
      </p:sp>
      <p:cxnSp>
        <p:nvCxnSpPr>
          <p:cNvPr id="13" name="肘形连接符 12"/>
          <p:cNvCxnSpPr>
            <a:endCxn id="12" idx="1"/>
          </p:cNvCxnSpPr>
          <p:nvPr/>
        </p:nvCxnSpPr>
        <p:spPr>
          <a:xfrm flipV="1">
            <a:off x="4541520" y="4728845"/>
            <a:ext cx="1922145" cy="469900"/>
          </a:xfrm>
          <a:prstGeom prst="bentConnector3">
            <a:avLst>
              <a:gd name="adj1" fmla="val 5001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103620" y="499110"/>
            <a:ext cx="240665" cy="1281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电机驱动</a:t>
            </a:r>
          </a:p>
        </p:txBody>
      </p:sp>
      <p:cxnSp>
        <p:nvCxnSpPr>
          <p:cNvPr id="18" name="肘形连接符 17"/>
          <p:cNvCxnSpPr/>
          <p:nvPr/>
        </p:nvCxnSpPr>
        <p:spPr>
          <a:xfrm>
            <a:off x="4052570" y="1000760"/>
            <a:ext cx="2042795" cy="440690"/>
          </a:xfrm>
          <a:prstGeom prst="bentConnector3">
            <a:avLst>
              <a:gd name="adj1" fmla="val 500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/>
        </p:nvCxnSpPr>
        <p:spPr>
          <a:xfrm rot="5400000" flipV="1">
            <a:off x="8074025" y="3356610"/>
            <a:ext cx="2451100" cy="1104900"/>
          </a:xfrm>
          <a:prstGeom prst="bentConnector3">
            <a:avLst>
              <a:gd name="adj1" fmla="val 5002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9331960" y="5134610"/>
            <a:ext cx="1001395" cy="577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红外传感器</a:t>
            </a:r>
          </a:p>
        </p:txBody>
      </p:sp>
      <p:cxnSp>
        <p:nvCxnSpPr>
          <p:cNvPr id="21" name="肘形连接符 20"/>
          <p:cNvCxnSpPr/>
          <p:nvPr/>
        </p:nvCxnSpPr>
        <p:spPr>
          <a:xfrm rot="5400000">
            <a:off x="6976110" y="3163570"/>
            <a:ext cx="2315210" cy="328295"/>
          </a:xfrm>
          <a:prstGeom prst="bentConnector3">
            <a:avLst>
              <a:gd name="adj1" fmla="val 50014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7449185" y="4493895"/>
            <a:ext cx="1121410" cy="520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转速</a:t>
            </a:r>
          </a:p>
          <a:p>
            <a:pPr algn="ctr"/>
            <a:r>
              <a:rPr lang="zh-CN" altLang="en-US"/>
              <a:t>电机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Content Placeholder 2"/>
          <p:cNvSpPr txBox="1"/>
          <p:nvPr/>
        </p:nvSpPr>
        <p:spPr>
          <a:xfrm>
            <a:off x="4987925" y="3535680"/>
            <a:ext cx="2216150" cy="73342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能量流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物质流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</a:rPr>
              <a:t>信号流</a:t>
            </a:r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5684534" y="2567777"/>
            <a:ext cx="846137" cy="846137"/>
          </a:xfrm>
          <a:custGeom>
            <a:avLst/>
            <a:gdLst>
              <a:gd name="T0" fmla="*/ 2147483647 w 376"/>
              <a:gd name="T1" fmla="*/ 2147483647 h 376"/>
              <a:gd name="T2" fmla="*/ 2147483647 w 376"/>
              <a:gd name="T3" fmla="*/ 2147483647 h 376"/>
              <a:gd name="T4" fmla="*/ 2147483647 w 376"/>
              <a:gd name="T5" fmla="*/ 2147483647 h 376"/>
              <a:gd name="T6" fmla="*/ 2147483647 w 376"/>
              <a:gd name="T7" fmla="*/ 2147483647 h 376"/>
              <a:gd name="T8" fmla="*/ 2147483647 w 376"/>
              <a:gd name="T9" fmla="*/ 2147483647 h 376"/>
              <a:gd name="T10" fmla="*/ 2147483647 w 376"/>
              <a:gd name="T11" fmla="*/ 2147483647 h 376"/>
              <a:gd name="T12" fmla="*/ 2147483647 w 376"/>
              <a:gd name="T13" fmla="*/ 2147483647 h 376"/>
              <a:gd name="T14" fmla="*/ 2147483647 w 376"/>
              <a:gd name="T15" fmla="*/ 0 h 376"/>
              <a:gd name="T16" fmla="*/ 2147483647 w 376"/>
              <a:gd name="T17" fmla="*/ 2147483647 h 376"/>
              <a:gd name="T18" fmla="*/ 2147483647 w 376"/>
              <a:gd name="T19" fmla="*/ 2147483647 h 376"/>
              <a:gd name="T20" fmla="*/ 2147483647 w 376"/>
              <a:gd name="T21" fmla="*/ 2147483647 h 376"/>
              <a:gd name="T22" fmla="*/ 2147483647 w 376"/>
              <a:gd name="T23" fmla="*/ 2147483647 h 376"/>
              <a:gd name="T24" fmla="*/ 2147483647 w 376"/>
              <a:gd name="T25" fmla="*/ 2147483647 h 376"/>
              <a:gd name="T26" fmla="*/ 2147483647 w 376"/>
              <a:gd name="T27" fmla="*/ 2147483647 h 376"/>
              <a:gd name="T28" fmla="*/ 2147483647 w 376"/>
              <a:gd name="T29" fmla="*/ 2147483647 h 376"/>
              <a:gd name="T30" fmla="*/ 0 w 376"/>
              <a:gd name="T31" fmla="*/ 2147483647 h 376"/>
              <a:gd name="T32" fmla="*/ 2147483647 w 376"/>
              <a:gd name="T33" fmla="*/ 2147483647 h 376"/>
              <a:gd name="T34" fmla="*/ 2147483647 w 376"/>
              <a:gd name="T35" fmla="*/ 2147483647 h 376"/>
              <a:gd name="T36" fmla="*/ 2147483647 w 376"/>
              <a:gd name="T37" fmla="*/ 2147483647 h 376"/>
              <a:gd name="T38" fmla="*/ 2147483647 w 376"/>
              <a:gd name="T39" fmla="*/ 2147483647 h 376"/>
              <a:gd name="T40" fmla="*/ 2147483647 w 376"/>
              <a:gd name="T41" fmla="*/ 2147483647 h 376"/>
              <a:gd name="T42" fmla="*/ 2147483647 w 376"/>
              <a:gd name="T43" fmla="*/ 2147483647 h 376"/>
              <a:gd name="T44" fmla="*/ 2147483647 w 376"/>
              <a:gd name="T45" fmla="*/ 2147483647 h 376"/>
              <a:gd name="T46" fmla="*/ 2147483647 w 376"/>
              <a:gd name="T47" fmla="*/ 2147483647 h 376"/>
              <a:gd name="T48" fmla="*/ 2147483647 w 376"/>
              <a:gd name="T49" fmla="*/ 2147483647 h 376"/>
              <a:gd name="T50" fmla="*/ 2147483647 w 376"/>
              <a:gd name="T51" fmla="*/ 2147483647 h 376"/>
              <a:gd name="T52" fmla="*/ 2147483647 w 376"/>
              <a:gd name="T53" fmla="*/ 2147483647 h 376"/>
              <a:gd name="T54" fmla="*/ 2147483647 w 376"/>
              <a:gd name="T55" fmla="*/ 2147483647 h 376"/>
              <a:gd name="T56" fmla="*/ 2147483647 w 376"/>
              <a:gd name="T57" fmla="*/ 2147483647 h 376"/>
              <a:gd name="T58" fmla="*/ 2147483647 w 376"/>
              <a:gd name="T59" fmla="*/ 2147483647 h 376"/>
              <a:gd name="T60" fmla="*/ 2147483647 w 376"/>
              <a:gd name="T61" fmla="*/ 2147483647 h 376"/>
              <a:gd name="T62" fmla="*/ 2147483647 w 376"/>
              <a:gd name="T63" fmla="*/ 2147483647 h 376"/>
              <a:gd name="T64" fmla="*/ 2147483647 w 376"/>
              <a:gd name="T65" fmla="*/ 2147483647 h 376"/>
              <a:gd name="T66" fmla="*/ 2147483647 w 376"/>
              <a:gd name="T67" fmla="*/ 2147483647 h 376"/>
              <a:gd name="T68" fmla="*/ 2147483647 w 376"/>
              <a:gd name="T69" fmla="*/ 2147483647 h 376"/>
              <a:gd name="T70" fmla="*/ 2147483647 w 376"/>
              <a:gd name="T71" fmla="*/ 2147483647 h 376"/>
              <a:gd name="T72" fmla="*/ 2147483647 w 376"/>
              <a:gd name="T73" fmla="*/ 2147483647 h 376"/>
              <a:gd name="T74" fmla="*/ 2147483647 w 376"/>
              <a:gd name="T75" fmla="*/ 2147483647 h 376"/>
              <a:gd name="T76" fmla="*/ 2147483647 w 376"/>
              <a:gd name="T77" fmla="*/ 2147483647 h 376"/>
              <a:gd name="T78" fmla="*/ 2147483647 w 376"/>
              <a:gd name="T79" fmla="*/ 2147483647 h 376"/>
              <a:gd name="T80" fmla="*/ 2147483647 w 376"/>
              <a:gd name="T81" fmla="*/ 2147483647 h 376"/>
              <a:gd name="T82" fmla="*/ 2147483647 w 376"/>
              <a:gd name="T83" fmla="*/ 2147483647 h 376"/>
              <a:gd name="T84" fmla="*/ 2147483647 w 376"/>
              <a:gd name="T85" fmla="*/ 2147483647 h 376"/>
              <a:gd name="T86" fmla="*/ 2147483647 w 376"/>
              <a:gd name="T87" fmla="*/ 2147483647 h 376"/>
              <a:gd name="T88" fmla="*/ 2147483647 w 376"/>
              <a:gd name="T89" fmla="*/ 2147483647 h 376"/>
              <a:gd name="T90" fmla="*/ 2147483647 w 376"/>
              <a:gd name="T91" fmla="*/ 2147483647 h 376"/>
              <a:gd name="T92" fmla="*/ 2147483647 w 376"/>
              <a:gd name="T93" fmla="*/ 2147483647 h 376"/>
              <a:gd name="T94" fmla="*/ 2147483647 w 376"/>
              <a:gd name="T95" fmla="*/ 2147483647 h 376"/>
              <a:gd name="T96" fmla="*/ 2147483647 w 376"/>
              <a:gd name="T97" fmla="*/ 2147483647 h 376"/>
              <a:gd name="T98" fmla="*/ 2147483647 w 376"/>
              <a:gd name="T99" fmla="*/ 2147483647 h 376"/>
              <a:gd name="T100" fmla="*/ 2147483647 w 376"/>
              <a:gd name="T101" fmla="*/ 2147483647 h 376"/>
              <a:gd name="T102" fmla="*/ 2147483647 w 376"/>
              <a:gd name="T103" fmla="*/ 2147483647 h 376"/>
              <a:gd name="T104" fmla="*/ 2147483647 w 376"/>
              <a:gd name="T105" fmla="*/ 2147483647 h 376"/>
              <a:gd name="T106" fmla="*/ 2147483647 w 376"/>
              <a:gd name="T107" fmla="*/ 2147483647 h 376"/>
              <a:gd name="T108" fmla="*/ 2147483647 w 376"/>
              <a:gd name="T109" fmla="*/ 2147483647 h 376"/>
              <a:gd name="T110" fmla="*/ 2147483647 w 376"/>
              <a:gd name="T111" fmla="*/ 2147483647 h 376"/>
              <a:gd name="T112" fmla="*/ 2147483647 w 376"/>
              <a:gd name="T113" fmla="*/ 2147483647 h 3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76"/>
              <a:gd name="T172" fmla="*/ 0 h 376"/>
              <a:gd name="T173" fmla="*/ 376 w 376"/>
              <a:gd name="T174" fmla="*/ 376 h 37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315" y="384851"/>
            <a:ext cx="10568479" cy="624851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12864" y="833438"/>
            <a:ext cx="675005" cy="52101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1570C1"/>
                </a:solidFill>
                <a:effectLst/>
                <a:uLnTx/>
                <a:uFillTx/>
                <a:latin typeface="DIN" pitchFamily="50" charset="0"/>
                <a:ea typeface="宋体" panose="02010600030101010101" pitchFamily="2" charset="-122"/>
                <a:cs typeface="+mn-cs"/>
              </a:rPr>
              <a:t>03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570C1"/>
                </a:solidFill>
                <a:effectLst/>
                <a:uLnTx/>
                <a:uFillTx/>
                <a:latin typeface="DIN" pitchFamily="50" charset="0"/>
                <a:ea typeface="宋体" panose="02010600030101010101" pitchFamily="2" charset="-122"/>
                <a:cs typeface="+mn-cs"/>
              </a:rPr>
              <a:t>能量流 物质流 信号流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174455" y="2567777"/>
            <a:ext cx="1843087" cy="1722445"/>
            <a:chOff x="6693462" y="2511422"/>
            <a:chExt cx="1843087" cy="1722445"/>
          </a:xfrm>
        </p:grpSpPr>
        <p:sp>
          <p:nvSpPr>
            <p:cNvPr id="13" name="Content Placeholder 2"/>
            <p:cNvSpPr txBox="1"/>
            <p:nvPr/>
          </p:nvSpPr>
          <p:spPr>
            <a:xfrm>
              <a:off x="6693462" y="3500442"/>
              <a:ext cx="1843087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形态矩阵表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MORPHOLOGICAL MATRIX</a:t>
              </a: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7203541" y="2511422"/>
              <a:ext cx="846137" cy="846137"/>
            </a:xfrm>
            <a:custGeom>
              <a:avLst/>
              <a:gdLst>
                <a:gd name="T0" fmla="*/ 2147483647 w 376"/>
                <a:gd name="T1" fmla="*/ 2147483647 h 376"/>
                <a:gd name="T2" fmla="*/ 2147483647 w 376"/>
                <a:gd name="T3" fmla="*/ 2147483647 h 376"/>
                <a:gd name="T4" fmla="*/ 2147483647 w 376"/>
                <a:gd name="T5" fmla="*/ 2147483647 h 376"/>
                <a:gd name="T6" fmla="*/ 2147483647 w 376"/>
                <a:gd name="T7" fmla="*/ 2147483647 h 376"/>
                <a:gd name="T8" fmla="*/ 2147483647 w 376"/>
                <a:gd name="T9" fmla="*/ 2147483647 h 376"/>
                <a:gd name="T10" fmla="*/ 2147483647 w 376"/>
                <a:gd name="T11" fmla="*/ 2147483647 h 376"/>
                <a:gd name="T12" fmla="*/ 2147483647 w 376"/>
                <a:gd name="T13" fmla="*/ 2147483647 h 376"/>
                <a:gd name="T14" fmla="*/ 2147483647 w 376"/>
                <a:gd name="T15" fmla="*/ 0 h 376"/>
                <a:gd name="T16" fmla="*/ 2147483647 w 376"/>
                <a:gd name="T17" fmla="*/ 2147483647 h 376"/>
                <a:gd name="T18" fmla="*/ 2147483647 w 376"/>
                <a:gd name="T19" fmla="*/ 2147483647 h 376"/>
                <a:gd name="T20" fmla="*/ 2147483647 w 376"/>
                <a:gd name="T21" fmla="*/ 2147483647 h 376"/>
                <a:gd name="T22" fmla="*/ 2147483647 w 376"/>
                <a:gd name="T23" fmla="*/ 2147483647 h 376"/>
                <a:gd name="T24" fmla="*/ 2147483647 w 376"/>
                <a:gd name="T25" fmla="*/ 2147483647 h 376"/>
                <a:gd name="T26" fmla="*/ 2147483647 w 376"/>
                <a:gd name="T27" fmla="*/ 2147483647 h 376"/>
                <a:gd name="T28" fmla="*/ 2147483647 w 376"/>
                <a:gd name="T29" fmla="*/ 2147483647 h 376"/>
                <a:gd name="T30" fmla="*/ 0 w 376"/>
                <a:gd name="T31" fmla="*/ 2147483647 h 376"/>
                <a:gd name="T32" fmla="*/ 2147483647 w 376"/>
                <a:gd name="T33" fmla="*/ 2147483647 h 376"/>
                <a:gd name="T34" fmla="*/ 2147483647 w 376"/>
                <a:gd name="T35" fmla="*/ 2147483647 h 376"/>
                <a:gd name="T36" fmla="*/ 2147483647 w 376"/>
                <a:gd name="T37" fmla="*/ 2147483647 h 376"/>
                <a:gd name="T38" fmla="*/ 2147483647 w 376"/>
                <a:gd name="T39" fmla="*/ 2147483647 h 376"/>
                <a:gd name="T40" fmla="*/ 2147483647 w 376"/>
                <a:gd name="T41" fmla="*/ 2147483647 h 376"/>
                <a:gd name="T42" fmla="*/ 2147483647 w 376"/>
                <a:gd name="T43" fmla="*/ 2147483647 h 376"/>
                <a:gd name="T44" fmla="*/ 2147483647 w 376"/>
                <a:gd name="T45" fmla="*/ 2147483647 h 376"/>
                <a:gd name="T46" fmla="*/ 2147483647 w 376"/>
                <a:gd name="T47" fmla="*/ 2147483647 h 376"/>
                <a:gd name="T48" fmla="*/ 2147483647 w 376"/>
                <a:gd name="T49" fmla="*/ 2147483647 h 376"/>
                <a:gd name="T50" fmla="*/ 2147483647 w 376"/>
                <a:gd name="T51" fmla="*/ 2147483647 h 376"/>
                <a:gd name="T52" fmla="*/ 2147483647 w 376"/>
                <a:gd name="T53" fmla="*/ 2147483647 h 376"/>
                <a:gd name="T54" fmla="*/ 2147483647 w 376"/>
                <a:gd name="T55" fmla="*/ 2147483647 h 376"/>
                <a:gd name="T56" fmla="*/ 2147483647 w 376"/>
                <a:gd name="T57" fmla="*/ 2147483647 h 376"/>
                <a:gd name="T58" fmla="*/ 2147483647 w 376"/>
                <a:gd name="T59" fmla="*/ 2147483647 h 376"/>
                <a:gd name="T60" fmla="*/ 2147483647 w 376"/>
                <a:gd name="T61" fmla="*/ 2147483647 h 376"/>
                <a:gd name="T62" fmla="*/ 2147483647 w 376"/>
                <a:gd name="T63" fmla="*/ 2147483647 h 376"/>
                <a:gd name="T64" fmla="*/ 2147483647 w 376"/>
                <a:gd name="T65" fmla="*/ 2147483647 h 376"/>
                <a:gd name="T66" fmla="*/ 2147483647 w 376"/>
                <a:gd name="T67" fmla="*/ 2147483647 h 376"/>
                <a:gd name="T68" fmla="*/ 2147483647 w 376"/>
                <a:gd name="T69" fmla="*/ 2147483647 h 376"/>
                <a:gd name="T70" fmla="*/ 2147483647 w 376"/>
                <a:gd name="T71" fmla="*/ 2147483647 h 376"/>
                <a:gd name="T72" fmla="*/ 2147483647 w 376"/>
                <a:gd name="T73" fmla="*/ 2147483647 h 376"/>
                <a:gd name="T74" fmla="*/ 2147483647 w 376"/>
                <a:gd name="T75" fmla="*/ 2147483647 h 376"/>
                <a:gd name="T76" fmla="*/ 2147483647 w 376"/>
                <a:gd name="T77" fmla="*/ 2147483647 h 376"/>
                <a:gd name="T78" fmla="*/ 2147483647 w 376"/>
                <a:gd name="T79" fmla="*/ 2147483647 h 376"/>
                <a:gd name="T80" fmla="*/ 2147483647 w 376"/>
                <a:gd name="T81" fmla="*/ 2147483647 h 376"/>
                <a:gd name="T82" fmla="*/ 2147483647 w 376"/>
                <a:gd name="T83" fmla="*/ 2147483647 h 376"/>
                <a:gd name="T84" fmla="*/ 2147483647 w 376"/>
                <a:gd name="T85" fmla="*/ 2147483647 h 376"/>
                <a:gd name="T86" fmla="*/ 2147483647 w 376"/>
                <a:gd name="T87" fmla="*/ 2147483647 h 376"/>
                <a:gd name="T88" fmla="*/ 2147483647 w 376"/>
                <a:gd name="T89" fmla="*/ 2147483647 h 376"/>
                <a:gd name="T90" fmla="*/ 2147483647 w 376"/>
                <a:gd name="T91" fmla="*/ 2147483647 h 376"/>
                <a:gd name="T92" fmla="*/ 2147483647 w 376"/>
                <a:gd name="T93" fmla="*/ 2147483647 h 376"/>
                <a:gd name="T94" fmla="*/ 2147483647 w 376"/>
                <a:gd name="T95" fmla="*/ 2147483647 h 376"/>
                <a:gd name="T96" fmla="*/ 2147483647 w 376"/>
                <a:gd name="T97" fmla="*/ 2147483647 h 376"/>
                <a:gd name="T98" fmla="*/ 2147483647 w 376"/>
                <a:gd name="T99" fmla="*/ 2147483647 h 376"/>
                <a:gd name="T100" fmla="*/ 2147483647 w 376"/>
                <a:gd name="T101" fmla="*/ 2147483647 h 376"/>
                <a:gd name="T102" fmla="*/ 2147483647 w 376"/>
                <a:gd name="T103" fmla="*/ 2147483647 h 376"/>
                <a:gd name="T104" fmla="*/ 2147483647 w 376"/>
                <a:gd name="T105" fmla="*/ 2147483647 h 376"/>
                <a:gd name="T106" fmla="*/ 2147483647 w 376"/>
                <a:gd name="T107" fmla="*/ 2147483647 h 376"/>
                <a:gd name="T108" fmla="*/ 2147483647 w 376"/>
                <a:gd name="T109" fmla="*/ 2147483647 h 376"/>
                <a:gd name="T110" fmla="*/ 2147483647 w 376"/>
                <a:gd name="T111" fmla="*/ 2147483647 h 376"/>
                <a:gd name="T112" fmla="*/ 2147483647 w 376"/>
                <a:gd name="T113" fmla="*/ 2147483647 h 3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6"/>
                <a:gd name="T172" fmla="*/ 0 h 376"/>
                <a:gd name="T173" fmla="*/ 376 w 376"/>
                <a:gd name="T174" fmla="*/ 376 h 37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b758c575d3afaa4a23037e74bea4a653611b5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40.1842519685033,&quot;width&quot;:16643.27401574803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Microsoft Office PowerPoint</Application>
  <PresentationFormat>宽屏</PresentationFormat>
  <Paragraphs>593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DIN</vt:lpstr>
      <vt:lpstr>等线</vt:lpstr>
      <vt:lpstr>黑体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蓝色多边形</dc:title>
  <dc:creator/>
  <cp:keywords>www.1ppt.com</cp:keywords>
  <cp:lastModifiedBy/>
  <cp:revision>26</cp:revision>
  <dcterms:created xsi:type="dcterms:W3CDTF">2015-06-07T14:37:00Z</dcterms:created>
  <dcterms:modified xsi:type="dcterms:W3CDTF">2020-11-22T15:29:40Z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